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0" r:id="rId3"/>
    <p:sldId id="257" r:id="rId4"/>
    <p:sldId id="282" r:id="rId5"/>
    <p:sldId id="283" r:id="rId6"/>
    <p:sldId id="284" r:id="rId7"/>
    <p:sldId id="276" r:id="rId8"/>
    <p:sldId id="286" r:id="rId9"/>
    <p:sldId id="287" r:id="rId10"/>
    <p:sldId id="277" r:id="rId11"/>
    <p:sldId id="278" r:id="rId12"/>
    <p:sldId id="281" r:id="rId13"/>
    <p:sldId id="279" r:id="rId14"/>
    <p:sldId id="261" r:id="rId15"/>
    <p:sldId id="268" r:id="rId16"/>
    <p:sldId id="269" r:id="rId17"/>
    <p:sldId id="267" r:id="rId18"/>
    <p:sldId id="288" r:id="rId19"/>
    <p:sldId id="28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3C504-8AF1-44C7-B0A7-738E1C91978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0F3801-8A18-4238-BEF3-5E56BD500B7E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dirty="0" smtClean="0"/>
            <a:t>Self-Assessment</a:t>
          </a:r>
          <a:endParaRPr lang="en-US" b="1" dirty="0"/>
        </a:p>
      </dgm:t>
    </dgm:pt>
    <dgm:pt modelId="{F1AC3926-8FE8-4623-9B57-E3AC4EFD6B7E}" type="parTrans" cxnId="{91FB44F2-80C1-405E-903D-FBA1B7FB588A}">
      <dgm:prSet/>
      <dgm:spPr/>
      <dgm:t>
        <a:bodyPr/>
        <a:lstStyle/>
        <a:p>
          <a:endParaRPr lang="en-US"/>
        </a:p>
      </dgm:t>
    </dgm:pt>
    <dgm:pt modelId="{1FD2AA23-1166-4724-BC22-7DFFA41E9AC0}" type="sibTrans" cxnId="{91FB44F2-80C1-405E-903D-FBA1B7FB588A}">
      <dgm:prSet/>
      <dgm:spPr/>
      <dgm:t>
        <a:bodyPr/>
        <a:lstStyle/>
        <a:p>
          <a:endParaRPr lang="en-US" dirty="0"/>
        </a:p>
      </dgm:t>
    </dgm:pt>
    <dgm:pt modelId="{74F75D5F-78D4-4206-937D-FD170D170C61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dirty="0" smtClean="0"/>
            <a:t>Career Exploration</a:t>
          </a:r>
          <a:endParaRPr lang="en-US" b="1" dirty="0"/>
        </a:p>
      </dgm:t>
    </dgm:pt>
    <dgm:pt modelId="{5C23E61C-E901-4E55-97D0-4F4BE841FF88}" type="parTrans" cxnId="{626E53EC-669D-4E4B-9D94-B8271EA7209E}">
      <dgm:prSet/>
      <dgm:spPr/>
      <dgm:t>
        <a:bodyPr/>
        <a:lstStyle/>
        <a:p>
          <a:endParaRPr lang="en-US"/>
        </a:p>
      </dgm:t>
    </dgm:pt>
    <dgm:pt modelId="{3F215570-A71F-46C2-AB45-252CBFAF498C}" type="sibTrans" cxnId="{626E53EC-669D-4E4B-9D94-B8271EA7209E}">
      <dgm:prSet/>
      <dgm:spPr/>
      <dgm:t>
        <a:bodyPr/>
        <a:lstStyle/>
        <a:p>
          <a:endParaRPr lang="en-US" dirty="0"/>
        </a:p>
      </dgm:t>
    </dgm:pt>
    <dgm:pt modelId="{24A81DC4-186A-4B71-9BD6-6DF210916E19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b="1" dirty="0" smtClean="0"/>
            <a:t>Career Planning</a:t>
          </a:r>
          <a:endParaRPr lang="en-US" sz="1600" b="1" dirty="0"/>
        </a:p>
      </dgm:t>
    </dgm:pt>
    <dgm:pt modelId="{646633B2-804A-457B-87BF-8BE65667D869}" type="parTrans" cxnId="{B9A4E348-1942-44E4-8F3A-D066B31D6CA8}">
      <dgm:prSet/>
      <dgm:spPr/>
      <dgm:t>
        <a:bodyPr/>
        <a:lstStyle/>
        <a:p>
          <a:endParaRPr lang="en-US"/>
        </a:p>
      </dgm:t>
    </dgm:pt>
    <dgm:pt modelId="{C7D89650-D864-4DC5-AB13-157AAA07E0D9}" type="sibTrans" cxnId="{B9A4E348-1942-44E4-8F3A-D066B31D6CA8}">
      <dgm:prSet/>
      <dgm:spPr/>
      <dgm:t>
        <a:bodyPr/>
        <a:lstStyle/>
        <a:p>
          <a:endParaRPr lang="en-US" dirty="0"/>
        </a:p>
      </dgm:t>
    </dgm:pt>
    <dgm:pt modelId="{69BAB191-D844-4019-85D6-954848E77B2F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dirty="0" smtClean="0"/>
            <a:t>Implementation</a:t>
          </a:r>
          <a:endParaRPr lang="en-US" b="1" dirty="0"/>
        </a:p>
      </dgm:t>
    </dgm:pt>
    <dgm:pt modelId="{BA505CD2-8372-4B04-8958-FE97E716A02F}" type="parTrans" cxnId="{1BD11D72-2BBC-4595-98FA-BC7C7D4C4184}">
      <dgm:prSet/>
      <dgm:spPr/>
      <dgm:t>
        <a:bodyPr/>
        <a:lstStyle/>
        <a:p>
          <a:endParaRPr lang="en-US"/>
        </a:p>
      </dgm:t>
    </dgm:pt>
    <dgm:pt modelId="{6BBE621D-6676-41A2-864A-728435B29BF2}" type="sibTrans" cxnId="{1BD11D72-2BBC-4595-98FA-BC7C7D4C4184}">
      <dgm:prSet/>
      <dgm:spPr/>
      <dgm:t>
        <a:bodyPr/>
        <a:lstStyle/>
        <a:p>
          <a:endParaRPr lang="en-US" dirty="0"/>
        </a:p>
      </dgm:t>
    </dgm:pt>
    <dgm:pt modelId="{1AB801D4-FC81-4DFF-9110-13D54594B0A9}" type="pres">
      <dgm:prSet presAssocID="{6D13C504-8AF1-44C7-B0A7-738E1C9197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25EC6E-EBE6-4938-B910-368F1ADABA31}" type="pres">
      <dgm:prSet presAssocID="{780F3801-8A18-4238-BEF3-5E56BD500B7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3F960-132C-4820-89D6-26E249B98C80}" type="pres">
      <dgm:prSet presAssocID="{1FD2AA23-1166-4724-BC22-7DFFA41E9AC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06B326A-3304-47D2-9216-9C932715065A}" type="pres">
      <dgm:prSet presAssocID="{1FD2AA23-1166-4724-BC22-7DFFA41E9AC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4AF3A5C-164A-40F4-A007-88AD9E1F6F2D}" type="pres">
      <dgm:prSet presAssocID="{74F75D5F-78D4-4206-937D-FD170D170C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02734-EB3F-4A28-B714-957758530FB2}" type="pres">
      <dgm:prSet presAssocID="{3F215570-A71F-46C2-AB45-252CBFAF498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C90BE88-F486-42A6-992D-130B0FFF956A}" type="pres">
      <dgm:prSet presAssocID="{3F215570-A71F-46C2-AB45-252CBFAF498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0DCDE16-AA97-491D-B8E9-18DF322D21AD}" type="pres">
      <dgm:prSet presAssocID="{24A81DC4-186A-4B71-9BD6-6DF210916E1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5C4A9-364D-4004-A086-D59E23DA86E9}" type="pres">
      <dgm:prSet presAssocID="{C7D89650-D864-4DC5-AB13-157AAA07E0D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8C1F50A-A4A4-42ED-8739-9CFF4069A35A}" type="pres">
      <dgm:prSet presAssocID="{C7D89650-D864-4DC5-AB13-157AAA07E0D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515AAE7-DA8A-4253-A930-CD79CFF514F6}" type="pres">
      <dgm:prSet presAssocID="{69BAB191-D844-4019-85D6-954848E77B2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E965C-716E-4E9E-8086-38256188070D}" type="pres">
      <dgm:prSet presAssocID="{6BBE621D-6676-41A2-864A-728435B29BF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F9E1F80-9E17-4913-9D52-865A50EDAC04}" type="pres">
      <dgm:prSet presAssocID="{6BBE621D-6676-41A2-864A-728435B29BF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5675F43-F228-4904-A560-EED15540A254}" type="presOf" srcId="{6BBE621D-6676-41A2-864A-728435B29BF2}" destId="{FF9E1F80-9E17-4913-9D52-865A50EDAC04}" srcOrd="1" destOrd="0" presId="urn:microsoft.com/office/officeart/2005/8/layout/cycle2"/>
    <dgm:cxn modelId="{0CC56CAD-54DD-461E-A5ED-860EF336AB98}" type="presOf" srcId="{69BAB191-D844-4019-85D6-954848E77B2F}" destId="{C515AAE7-DA8A-4253-A930-CD79CFF514F6}" srcOrd="0" destOrd="0" presId="urn:microsoft.com/office/officeart/2005/8/layout/cycle2"/>
    <dgm:cxn modelId="{ED7F8293-AC96-461D-9CFF-2CBB66F3871B}" type="presOf" srcId="{1FD2AA23-1166-4724-BC22-7DFFA41E9AC0}" destId="{F06B326A-3304-47D2-9216-9C932715065A}" srcOrd="1" destOrd="0" presId="urn:microsoft.com/office/officeart/2005/8/layout/cycle2"/>
    <dgm:cxn modelId="{246CF3DD-03B4-4954-8979-C1195A9E9C2E}" type="presOf" srcId="{6D13C504-8AF1-44C7-B0A7-738E1C919781}" destId="{1AB801D4-FC81-4DFF-9110-13D54594B0A9}" srcOrd="0" destOrd="0" presId="urn:microsoft.com/office/officeart/2005/8/layout/cycle2"/>
    <dgm:cxn modelId="{EF68B5BD-DD7F-4ECC-85EE-E0E9761E30CB}" type="presOf" srcId="{74F75D5F-78D4-4206-937D-FD170D170C61}" destId="{04AF3A5C-164A-40F4-A007-88AD9E1F6F2D}" srcOrd="0" destOrd="0" presId="urn:microsoft.com/office/officeart/2005/8/layout/cycle2"/>
    <dgm:cxn modelId="{B74755C6-7D5A-4FC0-9A32-77A9295C438A}" type="presOf" srcId="{C7D89650-D864-4DC5-AB13-157AAA07E0D9}" destId="{58C1F50A-A4A4-42ED-8739-9CFF4069A35A}" srcOrd="1" destOrd="0" presId="urn:microsoft.com/office/officeart/2005/8/layout/cycle2"/>
    <dgm:cxn modelId="{07165A73-FBE4-4A84-9B9B-D91E8ECCD7C5}" type="presOf" srcId="{1FD2AA23-1166-4724-BC22-7DFFA41E9AC0}" destId="{F123F960-132C-4820-89D6-26E249B98C80}" srcOrd="0" destOrd="0" presId="urn:microsoft.com/office/officeart/2005/8/layout/cycle2"/>
    <dgm:cxn modelId="{32659587-F64C-4F3D-9C58-89D151631569}" type="presOf" srcId="{3F215570-A71F-46C2-AB45-252CBFAF498C}" destId="{1C90BE88-F486-42A6-992D-130B0FFF956A}" srcOrd="1" destOrd="0" presId="urn:microsoft.com/office/officeart/2005/8/layout/cycle2"/>
    <dgm:cxn modelId="{626E53EC-669D-4E4B-9D94-B8271EA7209E}" srcId="{6D13C504-8AF1-44C7-B0A7-738E1C919781}" destId="{74F75D5F-78D4-4206-937D-FD170D170C61}" srcOrd="1" destOrd="0" parTransId="{5C23E61C-E901-4E55-97D0-4F4BE841FF88}" sibTransId="{3F215570-A71F-46C2-AB45-252CBFAF498C}"/>
    <dgm:cxn modelId="{A285EC68-A659-42DE-A2D1-A1F10D0CE7B6}" type="presOf" srcId="{6BBE621D-6676-41A2-864A-728435B29BF2}" destId="{837E965C-716E-4E9E-8086-38256188070D}" srcOrd="0" destOrd="0" presId="urn:microsoft.com/office/officeart/2005/8/layout/cycle2"/>
    <dgm:cxn modelId="{563ECA0E-479E-4ADD-BAAA-9DB5258FD306}" type="presOf" srcId="{C7D89650-D864-4DC5-AB13-157AAA07E0D9}" destId="{1C35C4A9-364D-4004-A086-D59E23DA86E9}" srcOrd="0" destOrd="0" presId="urn:microsoft.com/office/officeart/2005/8/layout/cycle2"/>
    <dgm:cxn modelId="{8E63F1DD-CE36-49E8-A656-F71EA7D95EBB}" type="presOf" srcId="{780F3801-8A18-4238-BEF3-5E56BD500B7E}" destId="{EC25EC6E-EBE6-4938-B910-368F1ADABA31}" srcOrd="0" destOrd="0" presId="urn:microsoft.com/office/officeart/2005/8/layout/cycle2"/>
    <dgm:cxn modelId="{1BD11D72-2BBC-4595-98FA-BC7C7D4C4184}" srcId="{6D13C504-8AF1-44C7-B0A7-738E1C919781}" destId="{69BAB191-D844-4019-85D6-954848E77B2F}" srcOrd="3" destOrd="0" parTransId="{BA505CD2-8372-4B04-8958-FE97E716A02F}" sibTransId="{6BBE621D-6676-41A2-864A-728435B29BF2}"/>
    <dgm:cxn modelId="{FF418896-B1A7-4BB6-9AEF-33A160F98811}" type="presOf" srcId="{24A81DC4-186A-4B71-9BD6-6DF210916E19}" destId="{A0DCDE16-AA97-491D-B8E9-18DF322D21AD}" srcOrd="0" destOrd="0" presId="urn:microsoft.com/office/officeart/2005/8/layout/cycle2"/>
    <dgm:cxn modelId="{91FB44F2-80C1-405E-903D-FBA1B7FB588A}" srcId="{6D13C504-8AF1-44C7-B0A7-738E1C919781}" destId="{780F3801-8A18-4238-BEF3-5E56BD500B7E}" srcOrd="0" destOrd="0" parTransId="{F1AC3926-8FE8-4623-9B57-E3AC4EFD6B7E}" sibTransId="{1FD2AA23-1166-4724-BC22-7DFFA41E9AC0}"/>
    <dgm:cxn modelId="{B9A4E348-1942-44E4-8F3A-D066B31D6CA8}" srcId="{6D13C504-8AF1-44C7-B0A7-738E1C919781}" destId="{24A81DC4-186A-4B71-9BD6-6DF210916E19}" srcOrd="2" destOrd="0" parTransId="{646633B2-804A-457B-87BF-8BE65667D869}" sibTransId="{C7D89650-D864-4DC5-AB13-157AAA07E0D9}"/>
    <dgm:cxn modelId="{74B4325B-1A78-4F44-BC38-9F35EFD6AD9C}" type="presOf" srcId="{3F215570-A71F-46C2-AB45-252CBFAF498C}" destId="{11402734-EB3F-4A28-B714-957758530FB2}" srcOrd="0" destOrd="0" presId="urn:microsoft.com/office/officeart/2005/8/layout/cycle2"/>
    <dgm:cxn modelId="{7B06FFC3-1217-4756-B086-52442DB0AD7E}" type="presParOf" srcId="{1AB801D4-FC81-4DFF-9110-13D54594B0A9}" destId="{EC25EC6E-EBE6-4938-B910-368F1ADABA31}" srcOrd="0" destOrd="0" presId="urn:microsoft.com/office/officeart/2005/8/layout/cycle2"/>
    <dgm:cxn modelId="{6CEC6E14-B828-4FAB-9ECD-C0C6CF0472F5}" type="presParOf" srcId="{1AB801D4-FC81-4DFF-9110-13D54594B0A9}" destId="{F123F960-132C-4820-89D6-26E249B98C80}" srcOrd="1" destOrd="0" presId="urn:microsoft.com/office/officeart/2005/8/layout/cycle2"/>
    <dgm:cxn modelId="{7E03899C-C4FB-45C5-9A80-18E3C6683155}" type="presParOf" srcId="{F123F960-132C-4820-89D6-26E249B98C80}" destId="{F06B326A-3304-47D2-9216-9C932715065A}" srcOrd="0" destOrd="0" presId="urn:microsoft.com/office/officeart/2005/8/layout/cycle2"/>
    <dgm:cxn modelId="{E0F7603E-3A3A-4E9E-822B-2EF6B92994EF}" type="presParOf" srcId="{1AB801D4-FC81-4DFF-9110-13D54594B0A9}" destId="{04AF3A5C-164A-40F4-A007-88AD9E1F6F2D}" srcOrd="2" destOrd="0" presId="urn:microsoft.com/office/officeart/2005/8/layout/cycle2"/>
    <dgm:cxn modelId="{5D9D08EB-B84A-4EC9-A5AE-5907ABA2B6D7}" type="presParOf" srcId="{1AB801D4-FC81-4DFF-9110-13D54594B0A9}" destId="{11402734-EB3F-4A28-B714-957758530FB2}" srcOrd="3" destOrd="0" presId="urn:microsoft.com/office/officeart/2005/8/layout/cycle2"/>
    <dgm:cxn modelId="{5A782DB9-5408-459D-B8D8-E60648DEFC93}" type="presParOf" srcId="{11402734-EB3F-4A28-B714-957758530FB2}" destId="{1C90BE88-F486-42A6-992D-130B0FFF956A}" srcOrd="0" destOrd="0" presId="urn:microsoft.com/office/officeart/2005/8/layout/cycle2"/>
    <dgm:cxn modelId="{ED71A2C2-409B-4155-88E9-47B0723A7B8C}" type="presParOf" srcId="{1AB801D4-FC81-4DFF-9110-13D54594B0A9}" destId="{A0DCDE16-AA97-491D-B8E9-18DF322D21AD}" srcOrd="4" destOrd="0" presId="urn:microsoft.com/office/officeart/2005/8/layout/cycle2"/>
    <dgm:cxn modelId="{14C17411-B477-4D50-A16B-C4FE364B0945}" type="presParOf" srcId="{1AB801D4-FC81-4DFF-9110-13D54594B0A9}" destId="{1C35C4A9-364D-4004-A086-D59E23DA86E9}" srcOrd="5" destOrd="0" presId="urn:microsoft.com/office/officeart/2005/8/layout/cycle2"/>
    <dgm:cxn modelId="{45FFC9D6-933F-4028-A668-C110B1D7785D}" type="presParOf" srcId="{1C35C4A9-364D-4004-A086-D59E23DA86E9}" destId="{58C1F50A-A4A4-42ED-8739-9CFF4069A35A}" srcOrd="0" destOrd="0" presId="urn:microsoft.com/office/officeart/2005/8/layout/cycle2"/>
    <dgm:cxn modelId="{1E999216-47B7-49CB-9789-0BE7FCBE0764}" type="presParOf" srcId="{1AB801D4-FC81-4DFF-9110-13D54594B0A9}" destId="{C515AAE7-DA8A-4253-A930-CD79CFF514F6}" srcOrd="6" destOrd="0" presId="urn:microsoft.com/office/officeart/2005/8/layout/cycle2"/>
    <dgm:cxn modelId="{FEF8A81D-171E-4C7E-BA95-8A37E252C3F2}" type="presParOf" srcId="{1AB801D4-FC81-4DFF-9110-13D54594B0A9}" destId="{837E965C-716E-4E9E-8086-38256188070D}" srcOrd="7" destOrd="0" presId="urn:microsoft.com/office/officeart/2005/8/layout/cycle2"/>
    <dgm:cxn modelId="{755A3152-9523-4AE3-A2B1-94A1FD67548F}" type="presParOf" srcId="{837E965C-716E-4E9E-8086-38256188070D}" destId="{FF9E1F80-9E17-4913-9D52-865A50EDAC0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5EC6E-EBE6-4938-B910-368F1ADABA31}">
      <dsp:nvSpPr>
        <dsp:cNvPr id="0" name=""/>
        <dsp:cNvSpPr/>
      </dsp:nvSpPr>
      <dsp:spPr>
        <a:xfrm>
          <a:off x="3317155" y="1556"/>
          <a:ext cx="1595288" cy="1595288"/>
        </a:xfrm>
        <a:prstGeom prst="ellipse">
          <a:avLst/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Self-Assessment</a:t>
          </a:r>
          <a:endParaRPr lang="en-US" sz="1100" b="1" kern="1200" dirty="0"/>
        </a:p>
      </dsp:txBody>
      <dsp:txXfrm>
        <a:off x="3550780" y="235181"/>
        <a:ext cx="1128038" cy="1128038"/>
      </dsp:txXfrm>
    </dsp:sp>
    <dsp:sp modelId="{F123F960-132C-4820-89D6-26E249B98C80}">
      <dsp:nvSpPr>
        <dsp:cNvPr id="0" name=""/>
        <dsp:cNvSpPr/>
      </dsp:nvSpPr>
      <dsp:spPr>
        <a:xfrm rot="2700000">
          <a:off x="4741028" y="1367721"/>
          <a:ext cx="422992" cy="5384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759612" y="1430538"/>
        <a:ext cx="296094" cy="323045"/>
      </dsp:txXfrm>
    </dsp:sp>
    <dsp:sp modelId="{04AF3A5C-164A-40F4-A007-88AD9E1F6F2D}">
      <dsp:nvSpPr>
        <dsp:cNvPr id="0" name=""/>
        <dsp:cNvSpPr/>
      </dsp:nvSpPr>
      <dsp:spPr>
        <a:xfrm>
          <a:off x="5009536" y="1693937"/>
          <a:ext cx="1595288" cy="1595288"/>
        </a:xfrm>
        <a:prstGeom prst="ellipse">
          <a:avLst/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Career Exploration</a:t>
          </a:r>
          <a:endParaRPr lang="en-US" sz="1100" b="1" kern="1200" dirty="0"/>
        </a:p>
      </dsp:txBody>
      <dsp:txXfrm>
        <a:off x="5243161" y="1927562"/>
        <a:ext cx="1128038" cy="1128038"/>
      </dsp:txXfrm>
    </dsp:sp>
    <dsp:sp modelId="{11402734-EB3F-4A28-B714-957758530FB2}">
      <dsp:nvSpPr>
        <dsp:cNvPr id="0" name=""/>
        <dsp:cNvSpPr/>
      </dsp:nvSpPr>
      <dsp:spPr>
        <a:xfrm rot="8100000">
          <a:off x="4757959" y="3060101"/>
          <a:ext cx="422992" cy="5384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0800000">
        <a:off x="4866273" y="3122918"/>
        <a:ext cx="296094" cy="323045"/>
      </dsp:txXfrm>
    </dsp:sp>
    <dsp:sp modelId="{A0DCDE16-AA97-491D-B8E9-18DF322D21AD}">
      <dsp:nvSpPr>
        <dsp:cNvPr id="0" name=""/>
        <dsp:cNvSpPr/>
      </dsp:nvSpPr>
      <dsp:spPr>
        <a:xfrm>
          <a:off x="3317155" y="3386317"/>
          <a:ext cx="1595288" cy="1595288"/>
        </a:xfrm>
        <a:prstGeom prst="ellipse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Career Planning</a:t>
          </a:r>
          <a:endParaRPr lang="en-US" sz="1600" b="1" kern="1200" dirty="0"/>
        </a:p>
      </dsp:txBody>
      <dsp:txXfrm>
        <a:off x="3550780" y="3619942"/>
        <a:ext cx="1128038" cy="1128038"/>
      </dsp:txXfrm>
    </dsp:sp>
    <dsp:sp modelId="{1C35C4A9-364D-4004-A086-D59E23DA86E9}">
      <dsp:nvSpPr>
        <dsp:cNvPr id="0" name=""/>
        <dsp:cNvSpPr/>
      </dsp:nvSpPr>
      <dsp:spPr>
        <a:xfrm rot="13500000">
          <a:off x="3065578" y="3077032"/>
          <a:ext cx="422992" cy="5384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0800000">
        <a:off x="3173892" y="3229579"/>
        <a:ext cx="296094" cy="323045"/>
      </dsp:txXfrm>
    </dsp:sp>
    <dsp:sp modelId="{C515AAE7-DA8A-4253-A930-CD79CFF514F6}">
      <dsp:nvSpPr>
        <dsp:cNvPr id="0" name=""/>
        <dsp:cNvSpPr/>
      </dsp:nvSpPr>
      <dsp:spPr>
        <a:xfrm>
          <a:off x="1624774" y="1693937"/>
          <a:ext cx="1595288" cy="1595288"/>
        </a:xfrm>
        <a:prstGeom prst="ellipse">
          <a:avLst/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Implementation</a:t>
          </a:r>
          <a:endParaRPr lang="en-US" sz="1100" b="1" kern="1200" dirty="0"/>
        </a:p>
      </dsp:txBody>
      <dsp:txXfrm>
        <a:off x="1858399" y="1927562"/>
        <a:ext cx="1128038" cy="1128038"/>
      </dsp:txXfrm>
    </dsp:sp>
    <dsp:sp modelId="{837E965C-716E-4E9E-8086-38256188070D}">
      <dsp:nvSpPr>
        <dsp:cNvPr id="0" name=""/>
        <dsp:cNvSpPr/>
      </dsp:nvSpPr>
      <dsp:spPr>
        <a:xfrm rot="18900000">
          <a:off x="3048648" y="1384651"/>
          <a:ext cx="422992" cy="5384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067232" y="1537198"/>
        <a:ext cx="296094" cy="323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2F30A-5944-4D33-9158-505C0C885D7F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F5883-EAAF-4C0E-BB9D-0CE6D5D04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3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190B37-2CC3-4616-AB19-BD20A942591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B0AC0A-77C2-44EA-916F-8886D8B37F3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(www.onetonline.org)" TargetMode="External"/><Relationship Id="rId2" Type="http://schemas.openxmlformats.org/officeDocument/2006/relationships/hyperlink" Target="http://www.bls.gov/ooh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lumni.wsu.edu/olc/pub/WHG/careersupport/main_careersupport_1.jsp" TargetMode="External"/><Relationship Id="rId2" Type="http://schemas.openxmlformats.org/officeDocument/2006/relationships/hyperlink" Target="http://www.cacd.wsu.ed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c.wsu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scc.wsu.edu/students/internship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87737"/>
            <a:ext cx="8077200" cy="1731982"/>
          </a:xfrm>
        </p:spPr>
        <p:txBody>
          <a:bodyPr/>
          <a:lstStyle/>
          <a:p>
            <a:r>
              <a:rPr lang="en-US" dirty="0" smtClean="0"/>
              <a:t>Internships, Careers &amp; More School…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33934" y="3657599"/>
            <a:ext cx="2933465" cy="27037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124435" y="3755866"/>
            <a:ext cx="2400065" cy="2605463"/>
            <a:chOff x="6019800" y="3733800"/>
            <a:chExt cx="2400065" cy="26054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800" y="3733800"/>
              <a:ext cx="2400065" cy="78668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280341" y="4648200"/>
              <a:ext cx="18789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>
                  <a:solidFill>
                    <a:schemeClr val="bg1"/>
                  </a:solidFill>
                  <a:latin typeface="Stone Serif" pitchFamily="18" charset="0"/>
                </a:rPr>
                <a:t>509-335-6000</a:t>
              </a:r>
            </a:p>
            <a:p>
              <a:pPr algn="ctr"/>
              <a:r>
                <a:rPr lang="en-US" sz="1200" i="1" dirty="0" smtClean="0">
                  <a:solidFill>
                    <a:schemeClr val="bg1"/>
                  </a:solidFill>
                  <a:latin typeface="Stone Serif" pitchFamily="18" charset="0"/>
                </a:rPr>
                <a:t>ascc@wsu.edu</a:t>
              </a:r>
            </a:p>
            <a:p>
              <a:pPr algn="ctr"/>
              <a:r>
                <a:rPr lang="en-US" sz="1200" i="1" dirty="0" smtClean="0">
                  <a:solidFill>
                    <a:schemeClr val="bg1"/>
                  </a:solidFill>
                  <a:latin typeface="Stone Serif" pitchFamily="18" charset="0"/>
                </a:rPr>
                <a:t>www.ascc.wsu.edu</a:t>
              </a:r>
              <a:endParaRPr lang="en-US" sz="1200" i="1" dirty="0">
                <a:solidFill>
                  <a:schemeClr val="bg1"/>
                </a:solidFill>
                <a:latin typeface="Stone Serif" pitchFamily="18" charset="0"/>
              </a:endParaRPr>
            </a:p>
          </p:txBody>
        </p:sp>
        <p:pic>
          <p:nvPicPr>
            <p:cNvPr id="8" name="Picture 7" descr="WSU logo color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4F4F4"/>
                </a:clrFrom>
                <a:clrTo>
                  <a:srgbClr val="F4F4F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82680" y="5486400"/>
              <a:ext cx="2274302" cy="8528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822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Know yourself: Career Self Assessment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Research occupations and careers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Know how and where to look for job opportunities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Use your network effectively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Target the employer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Have a system of recording information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Devote enough time to your job/internship search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Prepare job search tools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Follow up on all contacts immediately</a:t>
            </a:r>
          </a:p>
          <a:p>
            <a:pPr marL="514350" indent="-514350">
              <a:spcAft>
                <a:spcPts val="1400"/>
              </a:spcAft>
              <a:buClr>
                <a:srgbClr val="990033"/>
              </a:buClr>
              <a:buFont typeface="Arial" charset="0"/>
              <a:buAutoNum type="arabicPeriod"/>
            </a:pPr>
            <a:r>
              <a:rPr lang="en-US" dirty="0"/>
              <a:t>Utilize a variety of job search strategies to it.  You will succeed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Career &amp; Internship Search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26956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>
            <a:noAutofit/>
          </a:bodyPr>
          <a:lstStyle/>
          <a:p>
            <a:pPr marL="420624" indent="-384048" fontAlgn="auto">
              <a:spcAft>
                <a:spcPts val="0"/>
              </a:spcAft>
              <a:defRPr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A powerful way to complete your self assessment and employer research is the Job and Internship Search </a:t>
            </a:r>
            <a:r>
              <a:rPr lang="en-US" sz="1600" dirty="0" smtClean="0">
                <a:ea typeface="Tahoma" pitchFamily="34" charset="0"/>
                <a:cs typeface="Tahoma" pitchFamily="34" charset="0"/>
              </a:rPr>
              <a:t>Strategy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.  Research shows identifying the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6 variables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below will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minimize the amount of time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you spend on your search and will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maximize employer responses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.  </a:t>
            </a:r>
            <a:r>
              <a:rPr lang="en-US" sz="1600" i="1" dirty="0">
                <a:ea typeface="Tahoma" pitchFamily="34" charset="0"/>
                <a:cs typeface="Tahoma" pitchFamily="34" charset="0"/>
              </a:rPr>
              <a:t>(Kick Off Your Career, Kate Wendleton)</a:t>
            </a:r>
          </a:p>
          <a:p>
            <a:pPr marL="420624" indent="-384048" fontAlgn="auto">
              <a:spcAft>
                <a:spcPts val="0"/>
              </a:spcAft>
              <a:defRPr/>
            </a:pPr>
            <a:endParaRPr lang="en-US" sz="1600" dirty="0">
              <a:ea typeface="Tahoma" pitchFamily="34" charset="0"/>
              <a:cs typeface="Tahoma" pitchFamily="34" charset="0"/>
            </a:endParaRPr>
          </a:p>
          <a:p>
            <a:pPr marL="420624" indent="-38404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activities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would you like to do and what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skills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do you want to utilize?</a:t>
            </a:r>
          </a:p>
          <a:p>
            <a:pPr marL="420624" indent="-38404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industries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and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employer types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can you work in with these type of activities and skills?</a:t>
            </a:r>
          </a:p>
          <a:p>
            <a:pPr marL="420624" indent="-38404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countries, states, and cities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are you planning to search in?</a:t>
            </a:r>
          </a:p>
          <a:p>
            <a:pPr marL="420624" indent="-38404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What are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typical job/internship title(s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) of the type of opportunity you are searching for?</a:t>
            </a:r>
          </a:p>
          <a:p>
            <a:pPr marL="420624" indent="-38404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What kind of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environment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do you want to work in? Think about the type of people you want with, the type of organizational structure of the employer and the physical environment you will be in.</a:t>
            </a:r>
          </a:p>
          <a:p>
            <a:pPr marL="420624" indent="-38404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Who are your </a:t>
            </a:r>
            <a:r>
              <a:rPr lang="en-US" sz="1600" b="1" dirty="0">
                <a:ea typeface="Tahoma" pitchFamily="34" charset="0"/>
                <a:cs typeface="Tahoma" pitchFamily="34" charset="0"/>
              </a:rPr>
              <a:t>top 10 employers</a:t>
            </a:r>
            <a:r>
              <a:rPr lang="en-US" sz="1600" dirty="0" smtClean="0">
                <a:ea typeface="Tahoma" pitchFamily="34" charset="0"/>
                <a:cs typeface="Tahoma" pitchFamily="34" charset="0"/>
              </a:rPr>
              <a:t>?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Job &amp; Internship Search Strategy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8547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687" y="609600"/>
            <a:ext cx="7754713" cy="2209800"/>
          </a:xfrm>
        </p:spPr>
        <p:txBody>
          <a:bodyPr/>
          <a:lstStyle/>
          <a:p>
            <a:r>
              <a:rPr lang="en-US" sz="4500" dirty="0"/>
              <a:t>How long does it take to </a:t>
            </a:r>
            <a:r>
              <a:rPr lang="en-US" sz="4500" dirty="0" smtClean="0"/>
              <a:t>“land” a career, internship or graduate program? </a:t>
            </a:r>
            <a:endParaRPr lang="en-US" sz="4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626" y="3810000"/>
            <a:ext cx="7734747" cy="1066800"/>
          </a:xfrm>
        </p:spPr>
        <p:txBody>
          <a:bodyPr>
            <a:normAutofit fontScale="92500" lnSpcReduction="10000"/>
          </a:bodyPr>
          <a:lstStyle/>
          <a:p>
            <a:r>
              <a:rPr lang="en-US" sz="7500" b="1" dirty="0">
                <a:solidFill>
                  <a:srgbClr val="990033"/>
                </a:solidFill>
              </a:rPr>
              <a:t>6-12 </a:t>
            </a:r>
            <a:r>
              <a:rPr lang="en-US" sz="7500" b="1" dirty="0" smtClean="0">
                <a:solidFill>
                  <a:srgbClr val="990033"/>
                </a:solidFill>
              </a:rPr>
              <a:t>Months </a:t>
            </a:r>
            <a:endParaRPr lang="en-US" sz="7500" b="1" dirty="0">
              <a:solidFill>
                <a:srgbClr val="990033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105400"/>
            <a:ext cx="7924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dirty="0" smtClean="0"/>
              <a:t>Note: Without </a:t>
            </a:r>
            <a:r>
              <a:rPr lang="en-US" sz="3500" dirty="0"/>
              <a:t>a clear job or internship goal, this process can be even longer </a:t>
            </a:r>
          </a:p>
        </p:txBody>
      </p:sp>
    </p:spTree>
    <p:extLst>
      <p:ext uri="{BB962C8B-B14F-4D97-AF65-F5344CB8AC3E}">
        <p14:creationId xmlns:p14="http://schemas.microsoft.com/office/powerpoint/2010/main" val="269235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3200" dirty="0"/>
              <a:t>Develop a clear </a:t>
            </a:r>
            <a:r>
              <a:rPr lang="en-US" sz="3200" b="1" dirty="0"/>
              <a:t>job family</a:t>
            </a:r>
            <a:r>
              <a:rPr lang="en-US" sz="3200" dirty="0"/>
              <a:t> or </a:t>
            </a:r>
            <a:r>
              <a:rPr lang="en-US" sz="3200" b="1" dirty="0"/>
              <a:t>groups of related career fields</a:t>
            </a:r>
            <a:r>
              <a:rPr lang="en-US" sz="3200" dirty="0"/>
              <a:t>.  Identify specific </a:t>
            </a:r>
            <a:r>
              <a:rPr lang="en-US" sz="3200" b="1" dirty="0"/>
              <a:t>job titles</a:t>
            </a:r>
            <a:r>
              <a:rPr lang="en-US" sz="3200" dirty="0"/>
              <a:t>.   </a:t>
            </a:r>
          </a:p>
          <a:p>
            <a:pPr>
              <a:buFont typeface="Arial" charset="0"/>
              <a:buChar char="•"/>
              <a:defRPr/>
            </a:pPr>
            <a:endParaRPr lang="en-US" sz="3200" dirty="0"/>
          </a:p>
          <a:p>
            <a:pPr>
              <a:buFont typeface="Arial" charset="0"/>
              <a:buChar char="•"/>
              <a:defRPr/>
            </a:pPr>
            <a:r>
              <a:rPr lang="en-US" sz="3200" dirty="0"/>
              <a:t>Utilize </a:t>
            </a:r>
            <a:r>
              <a:rPr lang="en-US" sz="3200" b="1" dirty="0"/>
              <a:t>online resources</a:t>
            </a:r>
            <a:r>
              <a:rPr lang="en-US" sz="3200" dirty="0"/>
              <a:t>: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3200" dirty="0">
                <a:hlinkClick r:id="rId2"/>
              </a:rPr>
              <a:t>Occupational Outlook Handbook</a:t>
            </a:r>
            <a:endParaRPr lang="en-US" sz="3200" dirty="0"/>
          </a:p>
          <a:p>
            <a:pPr lvl="1">
              <a:buFont typeface="Arial" charset="0"/>
              <a:buChar char="•"/>
              <a:defRPr/>
            </a:pPr>
            <a:r>
              <a:rPr lang="en-US" sz="3200" dirty="0" smtClean="0">
                <a:hlinkClick r:id="rId3" action="ppaction://hlinkfile"/>
              </a:rPr>
              <a:t>O*NET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28600"/>
            <a:ext cx="7756263" cy="1395806"/>
          </a:xfrm>
        </p:spPr>
        <p:txBody>
          <a:bodyPr/>
          <a:lstStyle/>
          <a:p>
            <a:r>
              <a:rPr lang="en-US" sz="3000" b="1" dirty="0"/>
              <a:t>Researching Occupations &amp; Careers </a:t>
            </a:r>
            <a:r>
              <a:rPr lang="en-US" sz="3000" b="1" dirty="0" smtClean="0"/>
              <a:t>Primary Resource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6262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Explore industries, fields and job titles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Create your timeline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Identify at least 10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Finalize “Super” </a:t>
            </a:r>
            <a:r>
              <a:rPr lang="en-US" sz="3500" dirty="0" smtClean="0"/>
              <a:t>resume/CV</a:t>
            </a:r>
            <a:endParaRPr lang="en-US" sz="3500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Draft at least one general </a:t>
            </a:r>
            <a:r>
              <a:rPr lang="en-US" sz="3500" dirty="0" smtClean="0"/>
              <a:t>cover letter</a:t>
            </a:r>
            <a:endParaRPr lang="en-US" sz="3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381000"/>
            <a:ext cx="7756263" cy="1243406"/>
          </a:xfrm>
        </p:spPr>
        <p:txBody>
          <a:bodyPr/>
          <a:lstStyle/>
          <a:p>
            <a:r>
              <a:rPr lang="en-US" sz="4500" b="1" dirty="0" smtClean="0"/>
              <a:t>Creating Your Action Plan &amp; Career Portfolio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422988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Draft personal bio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Draft introduction &amp; follow-up emails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writing sample (if necessary)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any other requirements: GRE, GMAT, LSAT (if/when necessary)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an online Presence/Portfolio</a:t>
            </a:r>
          </a:p>
          <a:p>
            <a:pPr lvl="1"/>
            <a:r>
              <a:rPr lang="en-US" dirty="0"/>
              <a:t>Linkedin.com account</a:t>
            </a:r>
          </a:p>
          <a:p>
            <a:pPr lvl="1"/>
            <a:r>
              <a:rPr lang="en-US" dirty="0"/>
              <a:t>Create a ResearchGate.com account</a:t>
            </a:r>
          </a:p>
          <a:p>
            <a:pPr lvl="1"/>
            <a:r>
              <a:rPr lang="en-US" dirty="0"/>
              <a:t>Create scholarly website/blog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143000"/>
          </a:xfrm>
        </p:spPr>
        <p:txBody>
          <a:bodyPr/>
          <a:lstStyle/>
          <a:p>
            <a:r>
              <a:rPr lang="en-US" sz="4500" b="1" dirty="0"/>
              <a:t>Creating Your Action Plan &amp; Career Portfolio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928148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Reach-out, connect, connect</a:t>
            </a:r>
          </a:p>
          <a:p>
            <a:pPr lvl="1"/>
            <a:r>
              <a:rPr lang="en-US" dirty="0"/>
              <a:t>Career fairs</a:t>
            </a:r>
          </a:p>
          <a:p>
            <a:pPr lvl="1"/>
            <a:r>
              <a:rPr lang="en-US" dirty="0"/>
              <a:t>Conferences</a:t>
            </a:r>
          </a:p>
          <a:p>
            <a:pPr lvl="1"/>
            <a:r>
              <a:rPr lang="en-US" dirty="0"/>
              <a:t>Memberships, associations, etc.</a:t>
            </a:r>
          </a:p>
          <a:p>
            <a:pPr lvl="1"/>
            <a:r>
              <a:rPr lang="en-US" dirty="0"/>
              <a:t>Alumni center</a:t>
            </a:r>
          </a:p>
          <a:p>
            <a:pPr lvl="1"/>
            <a:r>
              <a:rPr lang="en-US" dirty="0"/>
              <a:t>University resources</a:t>
            </a:r>
          </a:p>
          <a:p>
            <a:pPr lvl="1"/>
            <a:r>
              <a:rPr lang="en-US" dirty="0"/>
              <a:t>Online presence</a:t>
            </a:r>
          </a:p>
          <a:p>
            <a:pPr lvl="1"/>
            <a:r>
              <a:rPr lang="en-US" dirty="0"/>
              <a:t>Blogging</a:t>
            </a:r>
          </a:p>
          <a:p>
            <a:pPr lvl="1"/>
            <a:r>
              <a:rPr lang="en-US" dirty="0"/>
              <a:t>Contacting researchers, experts, etc.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1319606"/>
          </a:xfrm>
        </p:spPr>
        <p:txBody>
          <a:bodyPr/>
          <a:lstStyle/>
          <a:p>
            <a:r>
              <a:rPr lang="en-US" sz="4500" b="1" dirty="0"/>
              <a:t>Creating Your Action Plan &amp; Career Portfolio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680593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internship database</a:t>
            </a:r>
          </a:p>
          <a:p>
            <a:r>
              <a:rPr lang="en-US" dirty="0" smtClean="0"/>
              <a:t>Accessexcellence.org</a:t>
            </a:r>
          </a:p>
          <a:p>
            <a:r>
              <a:rPr lang="en-US" dirty="0" smtClean="0"/>
              <a:t>Biotech-careers.org</a:t>
            </a:r>
          </a:p>
          <a:p>
            <a:r>
              <a:rPr lang="en-US" dirty="0" smtClean="0"/>
              <a:t>Biotechinstitute.org</a:t>
            </a:r>
          </a:p>
          <a:p>
            <a:r>
              <a:rPr lang="en-US" dirty="0" smtClean="0"/>
              <a:t>Jobs.sciencecareers.org</a:t>
            </a:r>
          </a:p>
          <a:p>
            <a:r>
              <a:rPr lang="en-US" dirty="0" smtClean="0"/>
              <a:t>Public Health Organizations</a:t>
            </a:r>
          </a:p>
          <a:p>
            <a:pPr lvl="1"/>
            <a:r>
              <a:rPr lang="en-US" dirty="0" smtClean="0"/>
              <a:t>NIH</a:t>
            </a:r>
          </a:p>
          <a:p>
            <a:pPr lvl="1"/>
            <a:r>
              <a:rPr lang="en-US" dirty="0" smtClean="0"/>
              <a:t>HHS</a:t>
            </a:r>
          </a:p>
          <a:p>
            <a:pPr lvl="1"/>
            <a:r>
              <a:rPr lang="en-US" dirty="0" smtClean="0"/>
              <a:t>World bank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91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cs typeface="Tahoma" charset="0"/>
              </a:rPr>
              <a:t>On-Campus Interviewing Program</a:t>
            </a:r>
            <a:r>
              <a:rPr lang="en-US" dirty="0">
                <a:cs typeface="Tahoma" charset="0"/>
              </a:rPr>
              <a:t>: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cs typeface="Tahoma" charset="0"/>
              </a:rPr>
              <a:t>Employers actually visit the WSU Pullman campus throughout the semester to interview students for career opportunities.  Participate through your CougLink account:  </a:t>
            </a:r>
            <a:r>
              <a:rPr lang="en-US" dirty="0">
                <a:cs typeface="Tahoma" charset="0"/>
                <a:hlinkClick r:id="rId2"/>
              </a:rPr>
              <a:t>www.ascc.wsu.edu</a:t>
            </a:r>
            <a:r>
              <a:rPr lang="en-US" dirty="0">
                <a:cs typeface="Tahoma" charset="0"/>
              </a:rPr>
              <a:t>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cs typeface="Tahoma" charset="0"/>
              </a:rPr>
              <a:t>Network with 150+ employers at </a:t>
            </a:r>
            <a:r>
              <a:rPr lang="en-US" b="1" dirty="0">
                <a:cs typeface="Tahoma" charset="0"/>
              </a:rPr>
              <a:t>Career Expo </a:t>
            </a:r>
            <a:r>
              <a:rPr lang="en-US" sz="1300" b="1" dirty="0" smtClean="0">
                <a:cs typeface="Tahoma" charset="0"/>
              </a:rPr>
              <a:t>(when applicable)</a:t>
            </a:r>
            <a:endParaRPr lang="en-US" sz="1300" b="1" dirty="0">
              <a:cs typeface="Tahoma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cs typeface="Tahoma" charset="0"/>
              </a:rPr>
              <a:t>Associated Events</a:t>
            </a:r>
            <a:r>
              <a:rPr lang="en-US" dirty="0">
                <a:cs typeface="Tahoma" charset="0"/>
              </a:rPr>
              <a:t>: </a:t>
            </a:r>
            <a:r>
              <a:rPr lang="en-US" dirty="0">
                <a:cs typeface="Tahoma" charset="0"/>
                <a:hlinkClick r:id="rId2"/>
              </a:rPr>
              <a:t>www.ascc.wsu.edu</a:t>
            </a:r>
            <a:endParaRPr lang="en-US" dirty="0">
              <a:cs typeface="Tahoma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cs typeface="Tahoma" charset="0"/>
              </a:rPr>
              <a:t>Find </a:t>
            </a:r>
            <a:r>
              <a:rPr lang="en-US" b="1" dirty="0">
                <a:cs typeface="Tahoma" charset="0"/>
              </a:rPr>
              <a:t>job and internship postings </a:t>
            </a:r>
            <a:r>
              <a:rPr lang="en-US" dirty="0">
                <a:cs typeface="Tahoma" charset="0"/>
              </a:rPr>
              <a:t>just for Cougs through your CougLink account:  </a:t>
            </a:r>
            <a:r>
              <a:rPr lang="en-US" dirty="0">
                <a:cs typeface="Tahoma" charset="0"/>
                <a:hlinkClick r:id="rId2"/>
              </a:rPr>
              <a:t>www.ascc.wsu.edu</a:t>
            </a:r>
            <a:r>
              <a:rPr lang="en-US" dirty="0">
                <a:cs typeface="Tahoma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b="1" dirty="0">
                <a:cs typeface="Tahoma" charset="0"/>
              </a:rPr>
              <a:t>WSU Alumni Career Support Services</a:t>
            </a:r>
            <a:r>
              <a:rPr lang="en-US" dirty="0">
                <a:cs typeface="Tahoma" charset="0"/>
              </a:rPr>
              <a:t>: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ahoma" charset="0"/>
                <a:hlinkClick r:id="rId3"/>
              </a:rPr>
              <a:t>http://www.alumni.wsu.edu/s/1613/index.aspx?sid=1613&amp;gid=2&amp;pgid=388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WSU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80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00053"/>
          </a:xfrm>
        </p:spPr>
        <p:txBody>
          <a:bodyPr>
            <a:noAutofit/>
          </a:bodyPr>
          <a:lstStyle/>
          <a:p>
            <a:pPr marL="0" lvl="0" indent="0" algn="ctr">
              <a:buNone/>
              <a:defRPr/>
            </a:pPr>
            <a:r>
              <a:rPr lang="en-US" sz="3000" dirty="0"/>
              <a:t>Schedule an </a:t>
            </a:r>
            <a:r>
              <a:rPr lang="en-US" sz="3000" b="1" dirty="0"/>
              <a:t>appointment</a:t>
            </a:r>
            <a:r>
              <a:rPr lang="en-US" sz="3000" dirty="0"/>
              <a:t> </a:t>
            </a:r>
            <a:r>
              <a:rPr lang="en-US" sz="3000" b="1" dirty="0"/>
              <a:t>with a </a:t>
            </a:r>
            <a:r>
              <a:rPr lang="en-US" sz="3000" b="1" dirty="0" smtClean="0"/>
              <a:t>Career Counselor</a:t>
            </a:r>
            <a:r>
              <a:rPr lang="en-US" sz="3000" dirty="0" smtClean="0"/>
              <a:t> </a:t>
            </a:r>
            <a:r>
              <a:rPr lang="en-US" sz="3000" dirty="0"/>
              <a:t>by visiting our website </a:t>
            </a:r>
            <a:r>
              <a:rPr lang="en-US" sz="3000" dirty="0">
                <a:hlinkClick r:id="rId2"/>
              </a:rPr>
              <a:t>www.ascc.wsu.edu</a:t>
            </a:r>
            <a:r>
              <a:rPr lang="en-US" sz="3000" dirty="0"/>
              <a:t>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</a:p>
          <a:p>
            <a:pPr marL="0" lvl="0" indent="0" algn="ctr">
              <a:buClrTx/>
              <a:buNone/>
              <a:defRPr/>
            </a:pPr>
            <a:endParaRPr lang="en-US" sz="3000" dirty="0" smtClean="0"/>
          </a:p>
          <a:p>
            <a:pPr marL="0" lvl="0" indent="0" algn="ctr">
              <a:buClrTx/>
              <a:buNone/>
              <a:defRPr/>
            </a:pPr>
            <a:r>
              <a:rPr lang="en-US" sz="3000" dirty="0" smtClean="0"/>
              <a:t>ASCC offers daily </a:t>
            </a:r>
            <a:r>
              <a:rPr lang="en-US" sz="3000" b="1" dirty="0" smtClean="0"/>
              <a:t>“Drop-in</a:t>
            </a:r>
            <a:r>
              <a:rPr lang="en-US" sz="3000" b="1" dirty="0"/>
              <a:t>” </a:t>
            </a:r>
            <a:r>
              <a:rPr lang="en-US" sz="3000" b="1" dirty="0" smtClean="0"/>
              <a:t>Hours </a:t>
            </a:r>
            <a:r>
              <a:rPr lang="en-US" sz="3000" dirty="0" smtClean="0"/>
              <a:t>where </a:t>
            </a:r>
            <a:r>
              <a:rPr lang="en-US" sz="3000" dirty="0"/>
              <a:t>you can visit with </a:t>
            </a:r>
            <a:r>
              <a:rPr lang="en-US" sz="3000" dirty="0" smtClean="0"/>
              <a:t>staff </a:t>
            </a:r>
            <a:r>
              <a:rPr lang="en-US" sz="3000" dirty="0"/>
              <a:t>for 10-15 minutes </a:t>
            </a:r>
            <a:r>
              <a:rPr lang="en-US" sz="3000" dirty="0" smtClean="0"/>
              <a:t>from </a:t>
            </a:r>
            <a:r>
              <a:rPr lang="en-US" sz="3000" b="1" dirty="0" smtClean="0"/>
              <a:t>2:00-4:00</a:t>
            </a:r>
            <a:r>
              <a:rPr lang="en-US" sz="3000" b="1" dirty="0"/>
              <a:t>, </a:t>
            </a:r>
            <a:r>
              <a:rPr lang="en-US" sz="3000" b="1" dirty="0" smtClean="0"/>
              <a:t>Monday-Friday</a:t>
            </a:r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WSU Resources Contd.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3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445246"/>
              </p:ext>
            </p:extLst>
          </p:nvPr>
        </p:nvGraphicFramePr>
        <p:xfrm>
          <a:off x="457200" y="1524000"/>
          <a:ext cx="8229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/>
          <a:lstStyle/>
          <a:p>
            <a:r>
              <a:rPr lang="en-US" sz="4500" dirty="0" smtClean="0"/>
              <a:t>Career Development Process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905001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Activities</a:t>
            </a:r>
            <a:r>
              <a:rPr lang="en-US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Readiness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Complete Career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5105398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Activities</a:t>
            </a:r>
            <a:r>
              <a:rPr lang="en-US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Research Industries, fields, job titles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19050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Activities</a:t>
            </a:r>
            <a:r>
              <a:rPr lang="en-US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Applications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Networking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105399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Activities</a:t>
            </a:r>
            <a:r>
              <a:rPr lang="en-US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Resume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Cover letter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Public Profiles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8311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352800"/>
            <a:ext cx="7756263" cy="1054250"/>
          </a:xfrm>
        </p:spPr>
        <p:txBody>
          <a:bodyPr/>
          <a:lstStyle/>
          <a:p>
            <a:r>
              <a:rPr lang="en-US" sz="10000" b="1" dirty="0" smtClean="0">
                <a:latin typeface="Blackadder ITC" panose="04020505051007020D02" pitchFamily="82" charset="0"/>
              </a:rPr>
              <a:t>Thank You!!!</a:t>
            </a:r>
            <a:endParaRPr lang="en-US" sz="10000" b="1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5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Research  Graduate Programs</a:t>
            </a:r>
          </a:p>
          <a:p>
            <a:pPr lvl="1"/>
            <a:r>
              <a:rPr lang="en-US" sz="3000" dirty="0" smtClean="0"/>
              <a:t>U.S. News &amp;World Report</a:t>
            </a:r>
          </a:p>
          <a:p>
            <a:pPr lvl="1"/>
            <a:r>
              <a:rPr lang="en-US" sz="3000" dirty="0" smtClean="0"/>
              <a:t>Professors/Experts</a:t>
            </a:r>
          </a:p>
          <a:p>
            <a:pPr lvl="1"/>
            <a:r>
              <a:rPr lang="en-US" sz="3000" dirty="0" smtClean="0"/>
              <a:t>Know research interest, topics, questions</a:t>
            </a:r>
          </a:p>
          <a:p>
            <a:pPr lvl="2"/>
            <a:r>
              <a:rPr lang="en-US" sz="3000" dirty="0" smtClean="0"/>
              <a:t>Review literature</a:t>
            </a:r>
          </a:p>
          <a:p>
            <a:pPr lvl="2"/>
            <a:r>
              <a:rPr lang="en-US" sz="3000" dirty="0" smtClean="0"/>
              <a:t>School work</a:t>
            </a:r>
          </a:p>
          <a:p>
            <a:pPr lvl="2"/>
            <a:r>
              <a:rPr lang="en-US" sz="3000" dirty="0" smtClean="0"/>
              <a:t>Professors</a:t>
            </a:r>
          </a:p>
          <a:p>
            <a:pPr lvl="2"/>
            <a:r>
              <a:rPr lang="en-US" sz="3000" dirty="0" smtClean="0"/>
              <a:t>Conferences</a:t>
            </a:r>
          </a:p>
          <a:p>
            <a:pPr lvl="2"/>
            <a:r>
              <a:rPr lang="en-US" sz="3000" dirty="0" smtClean="0"/>
              <a:t>Dissertation Fellowships</a:t>
            </a:r>
          </a:p>
          <a:p>
            <a:pPr lvl="2"/>
            <a:r>
              <a:rPr lang="en-US" sz="3000" dirty="0" smtClean="0"/>
              <a:t>Research Grants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Graduate School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101792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457200"/>
            <a:r>
              <a:rPr lang="en-US" sz="4800" dirty="0" smtClean="0"/>
              <a:t>International Study</a:t>
            </a:r>
          </a:p>
          <a:p>
            <a:pPr marL="971550" lvl="1" indent="-457200"/>
            <a:r>
              <a:rPr lang="en-US" sz="4800" dirty="0" smtClean="0"/>
              <a:t>Study abroad</a:t>
            </a:r>
          </a:p>
          <a:p>
            <a:pPr marL="1371600" lvl="2" indent="-457200"/>
            <a:r>
              <a:rPr lang="en-US" sz="4800" dirty="0" smtClean="0"/>
              <a:t>Peace Corp</a:t>
            </a:r>
          </a:p>
          <a:p>
            <a:pPr marL="1371600" lvl="2" indent="-457200"/>
            <a:r>
              <a:rPr lang="en-US" sz="4800" dirty="0" smtClean="0"/>
              <a:t>Teach for America</a:t>
            </a:r>
          </a:p>
          <a:p>
            <a:pPr marL="1371600" lvl="2" indent="-457200"/>
            <a:r>
              <a:rPr lang="en-US" sz="4800" dirty="0" smtClean="0"/>
              <a:t>AmeriCorps</a:t>
            </a:r>
          </a:p>
          <a:p>
            <a:pPr marL="1371600" lvl="2" indent="-457200"/>
            <a:r>
              <a:rPr lang="en-US" sz="4800" dirty="0" smtClean="0"/>
              <a:t>Boren Fellows</a:t>
            </a:r>
          </a:p>
          <a:p>
            <a:pPr marL="1371600" lvl="2" indent="-457200"/>
            <a:r>
              <a:rPr lang="en-US" sz="4800" dirty="0" smtClean="0"/>
              <a:t>And Much More…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Graduate School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943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Prepare Application(s)</a:t>
            </a:r>
          </a:p>
          <a:p>
            <a:pPr lvl="1"/>
            <a:r>
              <a:rPr lang="en-US" sz="4800" dirty="0" smtClean="0"/>
              <a:t>Resume</a:t>
            </a:r>
          </a:p>
          <a:p>
            <a:pPr lvl="1"/>
            <a:r>
              <a:rPr lang="en-US" sz="4800" dirty="0" smtClean="0"/>
              <a:t>Personal Statement</a:t>
            </a:r>
          </a:p>
          <a:p>
            <a:pPr lvl="1"/>
            <a:r>
              <a:rPr lang="en-US" sz="4800" dirty="0" smtClean="0"/>
              <a:t>Transcipts</a:t>
            </a:r>
          </a:p>
          <a:p>
            <a:pPr lvl="1"/>
            <a:r>
              <a:rPr lang="en-US" sz="4800" dirty="0" smtClean="0"/>
              <a:t>GRE, GMAT, LSAT</a:t>
            </a:r>
          </a:p>
          <a:p>
            <a:pPr lvl="1"/>
            <a:r>
              <a:rPr lang="en-US" sz="4800" dirty="0" smtClean="0"/>
              <a:t>Writing sample</a:t>
            </a:r>
          </a:p>
          <a:p>
            <a:pPr lvl="1"/>
            <a:r>
              <a:rPr lang="en-US" sz="4800" dirty="0" smtClean="0"/>
              <a:t>Interviews</a:t>
            </a:r>
          </a:p>
          <a:p>
            <a:pPr lvl="1"/>
            <a:endParaRPr lang="en-US" sz="4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Graduate School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876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300" dirty="0" smtClean="0"/>
              <a:t>Find Funding…There are many possibilities</a:t>
            </a:r>
          </a:p>
          <a:p>
            <a:pPr lvl="1"/>
            <a:r>
              <a:rPr lang="en-US" sz="5300" dirty="0" smtClean="0"/>
              <a:t>Grants</a:t>
            </a:r>
          </a:p>
          <a:p>
            <a:pPr lvl="1"/>
            <a:r>
              <a:rPr lang="en-US" sz="5300" dirty="0" smtClean="0"/>
              <a:t>Fellowships</a:t>
            </a:r>
          </a:p>
          <a:p>
            <a:pPr lvl="1"/>
            <a:r>
              <a:rPr lang="en-US" sz="5300" dirty="0" smtClean="0"/>
              <a:t>Programs</a:t>
            </a:r>
          </a:p>
          <a:p>
            <a:pPr lvl="2"/>
            <a:r>
              <a:rPr lang="en-US" sz="5300" dirty="0" smtClean="0"/>
              <a:t>Fulbright,</a:t>
            </a:r>
          </a:p>
          <a:p>
            <a:pPr lvl="2"/>
            <a:r>
              <a:rPr lang="en-US" sz="5300" dirty="0" smtClean="0"/>
              <a:t>Rhodes</a:t>
            </a:r>
          </a:p>
          <a:p>
            <a:pPr lvl="2"/>
            <a:r>
              <a:rPr lang="en-US" sz="5300" dirty="0" smtClean="0"/>
              <a:t>Boren Scholarship (abroad)</a:t>
            </a:r>
          </a:p>
          <a:p>
            <a:pPr lvl="2"/>
            <a:r>
              <a:rPr lang="en-US" sz="5300" dirty="0" smtClean="0"/>
              <a:t>World Bank</a:t>
            </a:r>
          </a:p>
          <a:p>
            <a:pPr lvl="2"/>
            <a:r>
              <a:rPr lang="en-US" sz="5300" dirty="0" smtClean="0"/>
              <a:t>USAID</a:t>
            </a:r>
          </a:p>
          <a:p>
            <a:pPr lvl="2"/>
            <a:r>
              <a:rPr lang="en-US" sz="5300" dirty="0" smtClean="0"/>
              <a:t>STEM</a:t>
            </a:r>
          </a:p>
          <a:p>
            <a:pPr lvl="2"/>
            <a:endParaRPr lang="en-US" sz="53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Graduate School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480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  <a:buFont typeface="Arial" pitchFamily="34" charset="0"/>
              <a:buChar char="•"/>
            </a:pPr>
            <a:r>
              <a:rPr lang="en-US" dirty="0"/>
              <a:t>Contact your </a:t>
            </a:r>
            <a:r>
              <a:rPr lang="en-US" b="1" dirty="0"/>
              <a:t>department </a:t>
            </a:r>
            <a:r>
              <a:rPr lang="en-US" dirty="0"/>
              <a:t>or your </a:t>
            </a:r>
            <a:r>
              <a:rPr lang="en-US" b="1" dirty="0"/>
              <a:t>departmental internship </a:t>
            </a:r>
            <a:r>
              <a:rPr lang="en-US" dirty="0"/>
              <a:t>coordinator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dirty="0"/>
              <a:t> Visit the </a:t>
            </a:r>
            <a:r>
              <a:rPr lang="en-US" b="1" dirty="0"/>
              <a:t>ASCC Internship Program </a:t>
            </a:r>
            <a:r>
              <a:rPr lang="en-US" dirty="0"/>
              <a:t>website for helpful information on finding and applying for internships: </a:t>
            </a:r>
            <a:r>
              <a:rPr lang="en-US" dirty="0">
                <a:hlinkClick r:id="rId2"/>
              </a:rPr>
              <a:t>http://ascc.wsu.edu/students/internships/</a:t>
            </a:r>
            <a:endParaRPr lang="en-US" dirty="0"/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dirty="0"/>
              <a:t> Schedule a visit with a </a:t>
            </a:r>
            <a:r>
              <a:rPr lang="en-US" b="1" dirty="0" smtClean="0"/>
              <a:t>Career Counselor </a:t>
            </a:r>
            <a:r>
              <a:rPr lang="en-US" dirty="0"/>
              <a:t>through your Couglink account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295400"/>
          </a:xfrm>
        </p:spPr>
        <p:txBody>
          <a:bodyPr/>
          <a:lstStyle/>
          <a:p>
            <a:r>
              <a:rPr lang="en-US" sz="4500" b="1" dirty="0"/>
              <a:t>Internship Search </a:t>
            </a:r>
            <a:r>
              <a:rPr lang="en-US" sz="4500" b="1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ask yourself:</a:t>
            </a:r>
          </a:p>
          <a:p>
            <a:pPr lvl="1"/>
            <a:r>
              <a:rPr lang="en-US" dirty="0" smtClean="0"/>
              <a:t>Do I mind traveling? How far?</a:t>
            </a:r>
          </a:p>
          <a:p>
            <a:pPr lvl="1"/>
            <a:r>
              <a:rPr lang="en-US" dirty="0" smtClean="0"/>
              <a:t>Funding?</a:t>
            </a:r>
          </a:p>
          <a:p>
            <a:pPr lvl="1"/>
            <a:r>
              <a:rPr lang="en-US" dirty="0" smtClean="0"/>
              <a:t>Timeframe? (start and end dates)</a:t>
            </a:r>
          </a:p>
          <a:p>
            <a:pPr lvl="1"/>
            <a:r>
              <a:rPr lang="en-US" dirty="0" smtClean="0"/>
              <a:t>Current competencies &amp; gaps</a:t>
            </a:r>
          </a:p>
          <a:p>
            <a:pPr lvl="1"/>
            <a:r>
              <a:rPr lang="en-US" dirty="0" smtClean="0"/>
              <a:t>What is my Niche?</a:t>
            </a:r>
          </a:p>
          <a:p>
            <a:pPr lvl="1"/>
            <a:r>
              <a:rPr lang="en-US" dirty="0" smtClean="0"/>
              <a:t>Where would I like to be in my career over the next 5 years?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Internships/Careers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990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Additional Search Options</a:t>
            </a:r>
          </a:p>
          <a:p>
            <a:pPr lvl="1"/>
            <a:r>
              <a:rPr lang="en-US" dirty="0" smtClean="0"/>
              <a:t>Couglink</a:t>
            </a:r>
          </a:p>
          <a:p>
            <a:pPr lvl="1"/>
            <a:r>
              <a:rPr lang="en-US" dirty="0" smtClean="0"/>
              <a:t>WSU Alumni Center</a:t>
            </a:r>
          </a:p>
          <a:p>
            <a:pPr lvl="1"/>
            <a:r>
              <a:rPr lang="en-US" dirty="0" smtClean="0"/>
              <a:t>WSU Graduate School Info</a:t>
            </a:r>
          </a:p>
          <a:p>
            <a:pPr lvl="1"/>
            <a:r>
              <a:rPr lang="en-US" dirty="0" smtClean="0"/>
              <a:t>Spokane Campus Career Center</a:t>
            </a:r>
          </a:p>
          <a:p>
            <a:pPr lvl="1"/>
            <a:r>
              <a:rPr lang="en-US" dirty="0" smtClean="0"/>
              <a:t>Indeed</a:t>
            </a:r>
          </a:p>
          <a:p>
            <a:pPr lvl="1"/>
            <a:r>
              <a:rPr lang="en-US" dirty="0" smtClean="0"/>
              <a:t>Monster</a:t>
            </a:r>
          </a:p>
          <a:p>
            <a:pPr lvl="1"/>
            <a:r>
              <a:rPr lang="en-US" dirty="0" smtClean="0"/>
              <a:t>Idealist</a:t>
            </a:r>
          </a:p>
          <a:p>
            <a:pPr lvl="1"/>
            <a:r>
              <a:rPr lang="en-US" dirty="0" smtClean="0"/>
              <a:t>USAjobs.gov</a:t>
            </a:r>
          </a:p>
          <a:p>
            <a:pPr lvl="1"/>
            <a:r>
              <a:rPr lang="en-US" dirty="0" smtClean="0"/>
              <a:t>State and local governments</a:t>
            </a:r>
          </a:p>
          <a:p>
            <a:pPr lvl="1"/>
            <a:r>
              <a:rPr lang="en-US" dirty="0" smtClean="0"/>
              <a:t>Specific government departments</a:t>
            </a:r>
          </a:p>
          <a:p>
            <a:pPr lvl="1"/>
            <a:r>
              <a:rPr lang="en-US" dirty="0" smtClean="0"/>
              <a:t>Industry organizations/associations</a:t>
            </a:r>
          </a:p>
          <a:p>
            <a:pPr lvl="2"/>
            <a:r>
              <a:rPr lang="en-US" dirty="0" smtClean="0"/>
              <a:t>American Association for the advancement of Science (AAAS)</a:t>
            </a:r>
          </a:p>
          <a:p>
            <a:pPr lvl="2"/>
            <a:r>
              <a:rPr lang="en-US" dirty="0" smtClean="0"/>
              <a:t>American Chemical Association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Internships/Careers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61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378</TotalTime>
  <Words>811</Words>
  <Application>Microsoft Office PowerPoint</Application>
  <PresentationFormat>On-screen Show (4:3)</PresentationFormat>
  <Paragraphs>166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Blackadder ITC</vt:lpstr>
      <vt:lpstr>Book Antiqua</vt:lpstr>
      <vt:lpstr>Calibri</vt:lpstr>
      <vt:lpstr>Stone Serif</vt:lpstr>
      <vt:lpstr>Tahoma</vt:lpstr>
      <vt:lpstr>Wingdings</vt:lpstr>
      <vt:lpstr>Hardcover</vt:lpstr>
      <vt:lpstr>Internships, Careers &amp; More School…</vt:lpstr>
      <vt:lpstr>Career Development Process</vt:lpstr>
      <vt:lpstr>Graduate School</vt:lpstr>
      <vt:lpstr>Graduate School</vt:lpstr>
      <vt:lpstr>Graduate School</vt:lpstr>
      <vt:lpstr>Graduate School</vt:lpstr>
      <vt:lpstr>Internship Search Resources</vt:lpstr>
      <vt:lpstr>Internships/Careers</vt:lpstr>
      <vt:lpstr>Internships/Careers</vt:lpstr>
      <vt:lpstr>Career &amp; Internship Search</vt:lpstr>
      <vt:lpstr>Job &amp; Internship Search Strategy</vt:lpstr>
      <vt:lpstr>How long does it take to “land” a career, internship or graduate program? </vt:lpstr>
      <vt:lpstr>Researching Occupations &amp; Careers Primary Resource</vt:lpstr>
      <vt:lpstr>Creating Your Action Plan &amp; Career Portfolio</vt:lpstr>
      <vt:lpstr>Creating Your Action Plan &amp; Career Portfolio</vt:lpstr>
      <vt:lpstr>Creating Your Action Plan &amp; Career Portfolio</vt:lpstr>
      <vt:lpstr>Resources…</vt:lpstr>
      <vt:lpstr>WSU Resources</vt:lpstr>
      <vt:lpstr>WSU Resources Contd.</vt:lpstr>
      <vt:lpstr>Thank You!!!</vt:lpstr>
    </vt:vector>
  </TitlesOfParts>
  <Company>WSU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CACD &amp; NSP</dc:creator>
  <cp:lastModifiedBy>npeer90@live.com</cp:lastModifiedBy>
  <cp:revision>10</cp:revision>
  <dcterms:created xsi:type="dcterms:W3CDTF">2015-02-07T00:27:08Z</dcterms:created>
  <dcterms:modified xsi:type="dcterms:W3CDTF">2015-03-09T22:21:45Z</dcterms:modified>
</cp:coreProperties>
</file>